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embeddedFontLst>
    <p:embeddedFont>
      <p:font typeface="Inter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1" roundtripDataSignature="AMtx7miZguUadKw2RHSPUqNORX+iSqWy+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Inter-bold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customschemas.google.com/relationships/presentationmetadata" Target="meta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Inter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Inter-italic.fntdata"/><Relationship Id="rId6" Type="http://schemas.openxmlformats.org/officeDocument/2006/relationships/slide" Target="slides/slide2.xml"/><Relationship Id="rId18" Type="http://schemas.openxmlformats.org/officeDocument/2006/relationships/font" Target="fonts/Inter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7" name="Google Shape;227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2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2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2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2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2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>
            <a:alpha val="34901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9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/>
          <p:nvPr/>
        </p:nvSpPr>
        <p:spPr>
          <a:xfrm>
            <a:off x="4401882" y="643776"/>
            <a:ext cx="7626905" cy="2958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200" u="none" cap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Pipelining in Processors: Enhancing CPU Performance</a:t>
            </a:r>
            <a:endParaRPr b="1" sz="52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439338" y="4686875"/>
            <a:ext cx="6359100" cy="660000"/>
          </a:xfrm>
          <a:prstGeom prst="roundRect">
            <a:avLst>
              <a:gd fmla="val 6057" name="adj"/>
            </a:avLst>
          </a:prstGeom>
          <a:solidFill>
            <a:srgbClr val="D5DBE5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Farjan Ahmmed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232-35-738</a:t>
            </a:r>
            <a:endParaRPr/>
          </a:p>
        </p:txBody>
      </p:sp>
      <p:cxnSp>
        <p:nvCxnSpPr>
          <p:cNvPr id="92" name="Google Shape;92;p1"/>
          <p:cNvCxnSpPr/>
          <p:nvPr/>
        </p:nvCxnSpPr>
        <p:spPr>
          <a:xfrm>
            <a:off x="4439340" y="3670583"/>
            <a:ext cx="7118408" cy="0"/>
          </a:xfrm>
          <a:prstGeom prst="straightConnector1">
            <a:avLst/>
          </a:prstGeom>
          <a:noFill/>
          <a:ln cap="flat" cmpd="sng" w="19050">
            <a:solidFill>
              <a:srgbClr val="263238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3" name="Google Shape;93;p1"/>
          <p:cNvSpPr/>
          <p:nvPr/>
        </p:nvSpPr>
        <p:spPr>
          <a:xfrm>
            <a:off x="4439362" y="4054637"/>
            <a:ext cx="6359100" cy="371700"/>
          </a:xfrm>
          <a:prstGeom prst="roundRect">
            <a:avLst>
              <a:gd fmla="val 6057" name="adj"/>
            </a:avLst>
          </a:prstGeom>
          <a:solidFill>
            <a:srgbClr val="D5DBE5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Course Code : SE 222     ||     Section : G</a:t>
            </a:r>
            <a:endParaRPr/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5831" y="1858204"/>
            <a:ext cx="3488668" cy="34886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5"/>
          <p:cNvSpPr txBox="1"/>
          <p:nvPr/>
        </p:nvSpPr>
        <p:spPr>
          <a:xfrm>
            <a:off x="2823882" y="546846"/>
            <a:ext cx="654423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Future of Pipelining</a:t>
            </a:r>
            <a:endParaRPr/>
          </a:p>
        </p:txBody>
      </p:sp>
      <p:grpSp>
        <p:nvGrpSpPr>
          <p:cNvPr id="239" name="Google Shape;239;p15"/>
          <p:cNvGrpSpPr/>
          <p:nvPr/>
        </p:nvGrpSpPr>
        <p:grpSpPr>
          <a:xfrm>
            <a:off x="4647518" y="2537701"/>
            <a:ext cx="6719216" cy="2869287"/>
            <a:chOff x="0" y="907390"/>
            <a:chExt cx="6719216" cy="2869287"/>
          </a:xfrm>
        </p:grpSpPr>
        <p:sp>
          <p:nvSpPr>
            <p:cNvPr id="240" name="Google Shape;240;p15"/>
            <p:cNvSpPr/>
            <p:nvPr/>
          </p:nvSpPr>
          <p:spPr>
            <a:xfrm>
              <a:off x="0" y="1217350"/>
              <a:ext cx="6719216" cy="529200"/>
            </a:xfrm>
            <a:prstGeom prst="rect">
              <a:avLst/>
            </a:prstGeom>
            <a:solidFill>
              <a:srgbClr val="CCD3EA">
                <a:alpha val="90196"/>
              </a:srgb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5"/>
            <p:cNvSpPr/>
            <p:nvPr/>
          </p:nvSpPr>
          <p:spPr>
            <a:xfrm>
              <a:off x="428182" y="907390"/>
              <a:ext cx="5994559" cy="619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 txBox="1"/>
            <p:nvPr/>
          </p:nvSpPr>
          <p:spPr>
            <a:xfrm>
              <a:off x="458444" y="937652"/>
              <a:ext cx="5934035" cy="5593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26575" spcFirstLastPara="1" rIns="2265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Deeper</a:t>
              </a: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pipelines with more stages</a:t>
              </a:r>
              <a:endParaRPr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15"/>
            <p:cNvSpPr/>
            <p:nvPr/>
          </p:nvSpPr>
          <p:spPr>
            <a:xfrm>
              <a:off x="0" y="2232417"/>
              <a:ext cx="6719216" cy="529200"/>
            </a:xfrm>
            <a:prstGeom prst="rect">
              <a:avLst/>
            </a:prstGeom>
            <a:solidFill>
              <a:srgbClr val="CCD3EA">
                <a:alpha val="90196"/>
              </a:srgb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5"/>
            <p:cNvSpPr/>
            <p:nvPr/>
          </p:nvSpPr>
          <p:spPr>
            <a:xfrm>
              <a:off x="428182" y="1922469"/>
              <a:ext cx="5994559" cy="619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5" name="Google Shape;245;p15"/>
            <p:cNvSpPr txBox="1"/>
            <p:nvPr/>
          </p:nvSpPr>
          <p:spPr>
            <a:xfrm>
              <a:off x="458444" y="1952731"/>
              <a:ext cx="5934035" cy="5593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26575" spcFirstLastPara="1" rIns="2265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Integration with AI-based branch prediction</a:t>
              </a: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246" name="Google Shape;246;p15"/>
            <p:cNvSpPr/>
            <p:nvPr/>
          </p:nvSpPr>
          <p:spPr>
            <a:xfrm>
              <a:off x="0" y="3247477"/>
              <a:ext cx="6719216" cy="529200"/>
            </a:xfrm>
            <a:prstGeom prst="rect">
              <a:avLst/>
            </a:prstGeom>
            <a:solidFill>
              <a:srgbClr val="CCD3EA">
                <a:alpha val="90196"/>
              </a:srgbClr>
            </a:solidFill>
            <a:ln cap="flat" cmpd="sng" w="12700">
              <a:solidFill>
                <a:srgbClr val="4372C3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5"/>
            <p:cNvSpPr/>
            <p:nvPr/>
          </p:nvSpPr>
          <p:spPr>
            <a:xfrm>
              <a:off x="428182" y="2937548"/>
              <a:ext cx="5994559" cy="619920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 cap="flat" cmpd="sng" w="12700">
              <a:solidFill>
                <a:srgbClr val="3A66B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8" name="Google Shape;248;p15"/>
            <p:cNvSpPr txBox="1"/>
            <p:nvPr/>
          </p:nvSpPr>
          <p:spPr>
            <a:xfrm>
              <a:off x="458444" y="2967810"/>
              <a:ext cx="5934035" cy="55939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26575" spcFirstLastPara="1" rIns="22657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Calibri"/>
                <a:buNone/>
              </a:pPr>
              <a:r>
                <a:rPr lang="en-US" sz="21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Optimizations for quantum and parallel computing</a:t>
              </a:r>
              <a:endParaRPr>
                <a:solidFill>
                  <a:schemeClr val="dk1"/>
                </a:solidFill>
              </a:endParaRPr>
            </a:p>
          </p:txBody>
        </p:sp>
      </p:grpSp>
      <p:pic>
        <p:nvPicPr>
          <p:cNvPr id="249" name="Google Shape;24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877" y="2428875"/>
            <a:ext cx="3038816" cy="30388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6"/>
          <p:cNvSpPr/>
          <p:nvPr/>
        </p:nvSpPr>
        <p:spPr>
          <a:xfrm>
            <a:off x="669965" y="1181298"/>
            <a:ext cx="7556400" cy="141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613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Conclusion and Key Takeaways</a:t>
            </a:r>
            <a:endParaRPr sz="4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16"/>
          <p:cNvSpPr/>
          <p:nvPr/>
        </p:nvSpPr>
        <p:spPr>
          <a:xfrm>
            <a:off x="669975" y="2939027"/>
            <a:ext cx="6473700" cy="2697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Clr>
                <a:srgbClr val="272525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Pipelining is a cornerstone of modern CPU design, enhancing performance by enabling parallel execution. Advanced techniques like branch prediction and out-of-order execution further optimize this process. Understanding these principles is crucial for comprehending the inner workings of today's computers.</a:t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1559" y="2162175"/>
            <a:ext cx="3717947" cy="37179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7"/>
          <p:cNvSpPr txBox="1"/>
          <p:nvPr/>
        </p:nvSpPr>
        <p:spPr>
          <a:xfrm>
            <a:off x="2756647" y="2644170"/>
            <a:ext cx="6678706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550074" y="805750"/>
            <a:ext cx="59814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What is Pipelining?</a:t>
            </a:r>
            <a:endParaRPr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3"/>
          <p:cNvSpPr/>
          <p:nvPr/>
        </p:nvSpPr>
        <p:spPr>
          <a:xfrm>
            <a:off x="550074" y="1885025"/>
            <a:ext cx="5637000" cy="29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1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Sequential Processing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3"/>
          <p:cNvSpPr/>
          <p:nvPr/>
        </p:nvSpPr>
        <p:spPr>
          <a:xfrm>
            <a:off x="550078" y="2372570"/>
            <a:ext cx="5022132" cy="96173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72525"/>
                </a:solidFill>
                <a:latin typeface="Inter"/>
                <a:ea typeface="Inter"/>
                <a:cs typeface="Inter"/>
                <a:sym typeface="Inter"/>
              </a:rPr>
              <a:t>Traditional CPUs execute instructions one at a time, completing each instruction before starting the next.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3"/>
          <p:cNvSpPr/>
          <p:nvPr/>
        </p:nvSpPr>
        <p:spPr>
          <a:xfrm>
            <a:off x="550078" y="3822924"/>
            <a:ext cx="2362696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185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000000"/>
                </a:solidFill>
                <a:latin typeface="Inter"/>
                <a:ea typeface="Inter"/>
                <a:cs typeface="Inter"/>
                <a:sym typeface="Inter"/>
              </a:rPr>
              <a:t>Pipelining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550078" y="4310477"/>
            <a:ext cx="5022132" cy="1149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272525"/>
                </a:solidFill>
                <a:latin typeface="Inter"/>
                <a:ea typeface="Inter"/>
                <a:cs typeface="Inter"/>
                <a:sym typeface="Inter"/>
              </a:rPr>
              <a:t>Pipelining breaks down instruction execution into multiple stages, allowing multiple instructions to be processed concurrently.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4" name="Google Shape;10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93157" y="993999"/>
            <a:ext cx="5134986" cy="5159151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/>
          <p:nvPr/>
        </p:nvSpPr>
        <p:spPr>
          <a:xfrm>
            <a:off x="6391275" y="692262"/>
            <a:ext cx="5136868" cy="295275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/>
          <p:nvPr/>
        </p:nvSpPr>
        <p:spPr>
          <a:xfrm>
            <a:off x="932259" y="949077"/>
            <a:ext cx="5691683" cy="5906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5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Principles of Pipelining</a:t>
            </a:r>
            <a:endParaRPr sz="4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4"/>
          <p:cNvSpPr/>
          <p:nvPr/>
        </p:nvSpPr>
        <p:spPr>
          <a:xfrm>
            <a:off x="932259" y="2051546"/>
            <a:ext cx="25400" cy="3629025"/>
          </a:xfrm>
          <a:prstGeom prst="roundRect">
            <a:avLst>
              <a:gd fmla="val 312558" name="adj"/>
            </a:avLst>
          </a:prstGeom>
          <a:solidFill>
            <a:srgbClr val="C0C1D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"/>
          <p:cNvSpPr/>
          <p:nvPr/>
        </p:nvSpPr>
        <p:spPr>
          <a:xfrm>
            <a:off x="1132185" y="2464098"/>
            <a:ext cx="661492" cy="25400"/>
          </a:xfrm>
          <a:prstGeom prst="roundRect">
            <a:avLst>
              <a:gd fmla="val 312558" name="adj"/>
            </a:avLst>
          </a:prstGeom>
          <a:solidFill>
            <a:srgbClr val="C0C1D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"/>
          <p:cNvSpPr/>
          <p:nvPr/>
        </p:nvSpPr>
        <p:spPr>
          <a:xfrm>
            <a:off x="732333" y="2264172"/>
            <a:ext cx="425252" cy="425252"/>
          </a:xfrm>
          <a:prstGeom prst="roundRect">
            <a:avLst>
              <a:gd fmla="val 18669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"/>
          <p:cNvSpPr/>
          <p:nvPr/>
        </p:nvSpPr>
        <p:spPr>
          <a:xfrm>
            <a:off x="888008" y="2354064"/>
            <a:ext cx="113804" cy="283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1984573" y="2240557"/>
            <a:ext cx="4973935" cy="9072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Pipelining breaks instruction execution into stages, allowing multiple instructions to be in progress simultaneously.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1132185" y="3938389"/>
            <a:ext cx="661492" cy="25400"/>
          </a:xfrm>
          <a:prstGeom prst="roundRect">
            <a:avLst>
              <a:gd fmla="val 312558" name="adj"/>
            </a:avLst>
          </a:prstGeom>
          <a:solidFill>
            <a:srgbClr val="C0C1D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>
            <a:off x="732333" y="3738463"/>
            <a:ext cx="425252" cy="425252"/>
          </a:xfrm>
          <a:prstGeom prst="roundRect">
            <a:avLst>
              <a:gd fmla="val 18669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859930" y="3828356"/>
            <a:ext cx="170061" cy="283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"/>
          <p:cNvSpPr/>
          <p:nvPr/>
        </p:nvSpPr>
        <p:spPr>
          <a:xfrm>
            <a:off x="1984573" y="3714849"/>
            <a:ext cx="4973935" cy="6048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Each stage completes a specific task, such as fetching, decoding, executing and writing back the results.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4"/>
          <p:cNvSpPr/>
          <p:nvPr/>
        </p:nvSpPr>
        <p:spPr>
          <a:xfrm>
            <a:off x="1132185" y="5110262"/>
            <a:ext cx="661492" cy="25400"/>
          </a:xfrm>
          <a:prstGeom prst="roundRect">
            <a:avLst>
              <a:gd fmla="val 312558" name="adj"/>
            </a:avLst>
          </a:prstGeom>
          <a:solidFill>
            <a:srgbClr val="C0C1D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"/>
          <p:cNvSpPr/>
          <p:nvPr/>
        </p:nvSpPr>
        <p:spPr>
          <a:xfrm>
            <a:off x="732333" y="4910336"/>
            <a:ext cx="425252" cy="425252"/>
          </a:xfrm>
          <a:prstGeom prst="roundRect">
            <a:avLst>
              <a:gd fmla="val 18669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4"/>
          <p:cNvSpPr/>
          <p:nvPr/>
        </p:nvSpPr>
        <p:spPr>
          <a:xfrm>
            <a:off x="857647" y="5000229"/>
            <a:ext cx="174526" cy="2835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3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4"/>
          <p:cNvSpPr/>
          <p:nvPr/>
        </p:nvSpPr>
        <p:spPr>
          <a:xfrm>
            <a:off x="1984573" y="4886722"/>
            <a:ext cx="4973935" cy="6048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This concurrent execution increases throughput, allowing more instructions to be processed in a given time.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4" name="Google Shape;1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34815" y="1769640"/>
            <a:ext cx="3937645" cy="39376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/>
          <p:nvPr/>
        </p:nvSpPr>
        <p:spPr>
          <a:xfrm>
            <a:off x="2797433" y="425340"/>
            <a:ext cx="6597134" cy="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800"/>
              <a:buFont typeface="Arial"/>
              <a:buNone/>
            </a:pPr>
            <a:r>
              <a:rPr b="1" lang="en-US" sz="4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How Pipelining Works</a:t>
            </a:r>
            <a:endParaRPr b="1" sz="4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0" name="Google Shape;130;p6"/>
          <p:cNvGrpSpPr/>
          <p:nvPr/>
        </p:nvGrpSpPr>
        <p:grpSpPr>
          <a:xfrm>
            <a:off x="1835885" y="4937367"/>
            <a:ext cx="8520226" cy="863536"/>
            <a:chOff x="5498" y="348662"/>
            <a:chExt cx="8520226" cy="863536"/>
          </a:xfrm>
        </p:grpSpPr>
        <p:sp>
          <p:nvSpPr>
            <p:cNvPr id="131" name="Google Shape;131;p6"/>
            <p:cNvSpPr/>
            <p:nvPr/>
          </p:nvSpPr>
          <p:spPr>
            <a:xfrm>
              <a:off x="1442925" y="734711"/>
              <a:ext cx="300422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0C0C0C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6"/>
            <p:cNvSpPr txBox="1"/>
            <p:nvPr/>
          </p:nvSpPr>
          <p:spPr>
            <a:xfrm>
              <a:off x="1584861" y="778775"/>
              <a:ext cx="16551" cy="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6"/>
            <p:cNvSpPr/>
            <p:nvPr/>
          </p:nvSpPr>
          <p:spPr>
            <a:xfrm>
              <a:off x="5498" y="348662"/>
              <a:ext cx="1439227" cy="863536"/>
            </a:xfrm>
            <a:prstGeom prst="rect">
              <a:avLst/>
            </a:prstGeom>
            <a:solidFill>
              <a:srgbClr val="D5DBE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6"/>
            <p:cNvSpPr txBox="1"/>
            <p:nvPr/>
          </p:nvSpPr>
          <p:spPr>
            <a:xfrm>
              <a:off x="5498" y="348662"/>
              <a:ext cx="1439227" cy="86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900" lIns="120900" spcFirstLastPara="1" rIns="120900" wrap="square" tIns="120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C0C0C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1. Instruction Fetch </a:t>
              </a:r>
              <a:endParaRPr/>
            </a:p>
          </p:txBody>
        </p:sp>
        <p:sp>
          <p:nvSpPr>
            <p:cNvPr id="135" name="Google Shape;135;p6"/>
            <p:cNvSpPr/>
            <p:nvPr/>
          </p:nvSpPr>
          <p:spPr>
            <a:xfrm>
              <a:off x="3213175" y="734711"/>
              <a:ext cx="300422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0C0C0C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6"/>
            <p:cNvSpPr txBox="1"/>
            <p:nvPr/>
          </p:nvSpPr>
          <p:spPr>
            <a:xfrm>
              <a:off x="3355111" y="778775"/>
              <a:ext cx="16551" cy="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6"/>
            <p:cNvSpPr/>
            <p:nvPr/>
          </p:nvSpPr>
          <p:spPr>
            <a:xfrm>
              <a:off x="1775748" y="348662"/>
              <a:ext cx="1439227" cy="863536"/>
            </a:xfrm>
            <a:prstGeom prst="rect">
              <a:avLst/>
            </a:prstGeom>
            <a:solidFill>
              <a:srgbClr val="D5DBE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6"/>
            <p:cNvSpPr txBox="1"/>
            <p:nvPr/>
          </p:nvSpPr>
          <p:spPr>
            <a:xfrm>
              <a:off x="1775748" y="348662"/>
              <a:ext cx="1439227" cy="86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900" lIns="120900" spcFirstLastPara="1" rIns="120900" wrap="square" tIns="120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C0C0C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2. Instruction Decode</a:t>
              </a:r>
              <a:endParaRPr/>
            </a:p>
          </p:txBody>
        </p:sp>
        <p:sp>
          <p:nvSpPr>
            <p:cNvPr id="139" name="Google Shape;139;p6"/>
            <p:cNvSpPr/>
            <p:nvPr/>
          </p:nvSpPr>
          <p:spPr>
            <a:xfrm>
              <a:off x="4983425" y="734711"/>
              <a:ext cx="300422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0C0C0C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0" name="Google Shape;140;p6"/>
            <p:cNvSpPr txBox="1"/>
            <p:nvPr/>
          </p:nvSpPr>
          <p:spPr>
            <a:xfrm>
              <a:off x="5125360" y="778775"/>
              <a:ext cx="16551" cy="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6"/>
            <p:cNvSpPr/>
            <p:nvPr/>
          </p:nvSpPr>
          <p:spPr>
            <a:xfrm>
              <a:off x="3545997" y="348662"/>
              <a:ext cx="1439227" cy="863536"/>
            </a:xfrm>
            <a:prstGeom prst="rect">
              <a:avLst/>
            </a:prstGeom>
            <a:solidFill>
              <a:srgbClr val="D5DBE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6"/>
            <p:cNvSpPr txBox="1"/>
            <p:nvPr/>
          </p:nvSpPr>
          <p:spPr>
            <a:xfrm>
              <a:off x="3545997" y="348662"/>
              <a:ext cx="1439227" cy="86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900" lIns="120900" spcFirstLastPara="1" rIns="120900" wrap="square" tIns="120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C0C0C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3. Execution</a:t>
              </a:r>
              <a:endParaRPr/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6753674" y="734711"/>
              <a:ext cx="300422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rgbClr val="0C0C0C"/>
              </a:solidFill>
              <a:prstDash val="solid"/>
              <a:miter lim="800000"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6"/>
            <p:cNvSpPr txBox="1"/>
            <p:nvPr/>
          </p:nvSpPr>
          <p:spPr>
            <a:xfrm>
              <a:off x="6895610" y="778775"/>
              <a:ext cx="16551" cy="33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Calibri"/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6"/>
            <p:cNvSpPr/>
            <p:nvPr/>
          </p:nvSpPr>
          <p:spPr>
            <a:xfrm>
              <a:off x="5316247" y="348662"/>
              <a:ext cx="1439227" cy="863536"/>
            </a:xfrm>
            <a:prstGeom prst="rect">
              <a:avLst/>
            </a:prstGeom>
            <a:solidFill>
              <a:srgbClr val="D5DBE5"/>
            </a:solidFill>
            <a:ln cap="flat" cmpd="sng" w="12700">
              <a:solidFill>
                <a:srgbClr val="8DA9D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6" name="Google Shape;146;p6"/>
            <p:cNvSpPr txBox="1"/>
            <p:nvPr/>
          </p:nvSpPr>
          <p:spPr>
            <a:xfrm>
              <a:off x="5316247" y="348662"/>
              <a:ext cx="1439227" cy="86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900" lIns="120900" spcFirstLastPara="1" rIns="120900" wrap="square" tIns="120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C0C0C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4. Memory Access</a:t>
              </a:r>
              <a:endParaRPr/>
            </a:p>
          </p:txBody>
        </p:sp>
        <p:sp>
          <p:nvSpPr>
            <p:cNvPr id="147" name="Google Shape;147;p6"/>
            <p:cNvSpPr/>
            <p:nvPr/>
          </p:nvSpPr>
          <p:spPr>
            <a:xfrm>
              <a:off x="7086497" y="348662"/>
              <a:ext cx="1439227" cy="863536"/>
            </a:xfrm>
            <a:prstGeom prst="rect">
              <a:avLst/>
            </a:prstGeom>
            <a:solidFill>
              <a:srgbClr val="D5DBE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6"/>
            <p:cNvSpPr txBox="1"/>
            <p:nvPr/>
          </p:nvSpPr>
          <p:spPr>
            <a:xfrm>
              <a:off x="7086497" y="348662"/>
              <a:ext cx="1439227" cy="8635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20900" lIns="120900" spcFirstLastPara="1" rIns="120900" wrap="square" tIns="1209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C0C0C"/>
                </a:buClr>
                <a:buSzPts val="1700"/>
                <a:buFont typeface="Calibri"/>
                <a:buNone/>
              </a:pPr>
              <a:r>
                <a:rPr lang="en-US" sz="1700">
                  <a:solidFill>
                    <a:srgbClr val="0C0C0C"/>
                  </a:solidFill>
                  <a:latin typeface="Calibri"/>
                  <a:ea typeface="Calibri"/>
                  <a:cs typeface="Calibri"/>
                  <a:sym typeface="Calibri"/>
                </a:rPr>
                <a:t>5. Write-Back</a:t>
              </a:r>
              <a:endParaRPr/>
            </a:p>
          </p:txBody>
        </p:sp>
      </p:grpSp>
      <p:pic>
        <p:nvPicPr>
          <p:cNvPr id="149" name="Google Shape;14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43646" y="1946624"/>
            <a:ext cx="7704707" cy="22980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7"/>
          <p:cNvSpPr/>
          <p:nvPr/>
        </p:nvSpPr>
        <p:spPr>
          <a:xfrm>
            <a:off x="2797433" y="568215"/>
            <a:ext cx="6597134" cy="7040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Performance Impact</a:t>
            </a:r>
            <a:endParaRPr b="1" sz="4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5" name="Google Shape;15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7206" y="2041054"/>
            <a:ext cx="5310188" cy="395969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5098"/>
              </a:srgbClr>
            </a:outerShdw>
          </a:effectLst>
        </p:spPr>
      </p:pic>
      <p:sp>
        <p:nvSpPr>
          <p:cNvPr id="156" name="Google Shape;156;p7"/>
          <p:cNvSpPr/>
          <p:nvPr/>
        </p:nvSpPr>
        <p:spPr>
          <a:xfrm>
            <a:off x="6391275" y="2041054"/>
            <a:ext cx="5310188" cy="3959696"/>
          </a:xfrm>
          <a:prstGeom prst="rect">
            <a:avLst/>
          </a:prstGeom>
          <a:solidFill>
            <a:srgbClr val="FCFEF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Metric: </a:t>
            </a:r>
            <a:r>
              <a:rPr b="0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Instructions Per Cycle (IPC) measures how many instructions a CPU executes per clock cycle.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Without Pipelining: </a:t>
            </a:r>
            <a:r>
              <a:rPr b="0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Execution time = n×tn \times tn×t (sequential execution).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With Pipelining: </a:t>
            </a:r>
            <a:r>
              <a:rPr b="0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Execution time ≈ n/kn / kn/k, where kkk = pipeline stages (overlapping execution improves throughput).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Result: </a:t>
            </a:r>
            <a:r>
              <a:rPr b="0" i="0" lang="en-US" sz="1800" u="none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Pipelining increases IPC and reduces average execution time.</a:t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/>
          <p:nvPr/>
        </p:nvSpPr>
        <p:spPr>
          <a:xfrm>
            <a:off x="532926" y="979350"/>
            <a:ext cx="9981600" cy="70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Arial"/>
              <a:buNone/>
            </a:pPr>
            <a:r>
              <a:rPr b="1" lang="en-US" sz="44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Benefits of Pipelining</a:t>
            </a:r>
            <a:endParaRPr b="1" sz="44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9"/>
          <p:cNvSpPr/>
          <p:nvPr/>
        </p:nvSpPr>
        <p:spPr>
          <a:xfrm>
            <a:off x="532924" y="2042348"/>
            <a:ext cx="3614618" cy="2123242"/>
          </a:xfrm>
          <a:prstGeom prst="roundRect">
            <a:avLst>
              <a:gd fmla="val 1691" name="adj"/>
            </a:avLst>
          </a:prstGeom>
          <a:solidFill>
            <a:srgbClr val="FFDE9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"/>
          <p:cNvSpPr/>
          <p:nvPr/>
        </p:nvSpPr>
        <p:spPr>
          <a:xfrm>
            <a:off x="772239" y="2281663"/>
            <a:ext cx="2930962" cy="3519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200"/>
              <a:buFont typeface="Arial"/>
              <a:buNone/>
            </a:pPr>
            <a:r>
              <a:rPr lang="en-US" sz="22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Increased Throughput</a:t>
            </a:r>
            <a:endParaRPr sz="22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772239" y="2777201"/>
            <a:ext cx="3135987" cy="76604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Multiple instructions can be completed simultaneously.</a:t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4386858" y="2042348"/>
            <a:ext cx="3614618" cy="2123242"/>
          </a:xfrm>
          <a:prstGeom prst="roundRect">
            <a:avLst>
              <a:gd fmla="val 1691" name="adj"/>
            </a:avLst>
          </a:prstGeom>
          <a:solidFill>
            <a:srgbClr val="FFDE9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9"/>
          <p:cNvSpPr/>
          <p:nvPr/>
        </p:nvSpPr>
        <p:spPr>
          <a:xfrm>
            <a:off x="4626173" y="2281663"/>
            <a:ext cx="2816185" cy="3519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200"/>
              <a:buFont typeface="Arial"/>
              <a:buNone/>
            </a:pPr>
            <a:r>
              <a:rPr lang="en-US" sz="22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Higher Clock Speed</a:t>
            </a:r>
            <a:endParaRPr sz="22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4626173" y="2777201"/>
            <a:ext cx="3135987" cy="1149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CPUs achieve higher clock frequencies due to optimized stages.</a:t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9"/>
          <p:cNvSpPr/>
          <p:nvPr/>
        </p:nvSpPr>
        <p:spPr>
          <a:xfrm>
            <a:off x="532924" y="4404905"/>
            <a:ext cx="7468553" cy="1357193"/>
          </a:xfrm>
          <a:prstGeom prst="roundRect">
            <a:avLst>
              <a:gd fmla="val 2646" name="adj"/>
            </a:avLst>
          </a:prstGeom>
          <a:solidFill>
            <a:srgbClr val="FFDE9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9"/>
          <p:cNvSpPr/>
          <p:nvPr/>
        </p:nvSpPr>
        <p:spPr>
          <a:xfrm>
            <a:off x="772239" y="4644221"/>
            <a:ext cx="3838337" cy="35194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200"/>
              <a:buFont typeface="Arial"/>
              <a:buNone/>
            </a:pPr>
            <a:r>
              <a:rPr lang="en-US" sz="22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Efficient Resource Utilization</a:t>
            </a:r>
            <a:endParaRPr sz="22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772239" y="5139759"/>
            <a:ext cx="6989921" cy="3830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6666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Font typeface="Arial"/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CPU components remain active, minimizing idle time.</a:t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1" name="Google Shape;171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83427" y="2388448"/>
            <a:ext cx="3075649" cy="3075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"/>
          <p:cNvSpPr/>
          <p:nvPr/>
        </p:nvSpPr>
        <p:spPr>
          <a:xfrm>
            <a:off x="770824" y="1289550"/>
            <a:ext cx="8111700" cy="59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635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Challenges in Pipelining</a:t>
            </a:r>
            <a:endParaRPr sz="4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0"/>
          <p:cNvSpPr/>
          <p:nvPr/>
        </p:nvSpPr>
        <p:spPr>
          <a:xfrm>
            <a:off x="770832" y="2273201"/>
            <a:ext cx="3054053" cy="1706662"/>
          </a:xfrm>
          <a:prstGeom prst="roundRect">
            <a:avLst>
              <a:gd fmla="val 4652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10"/>
          <p:cNvSpPr/>
          <p:nvPr/>
        </p:nvSpPr>
        <p:spPr>
          <a:xfrm>
            <a:off x="966194" y="2468563"/>
            <a:ext cx="2362696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Data Dependencies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0"/>
          <p:cNvSpPr/>
          <p:nvPr/>
        </p:nvSpPr>
        <p:spPr>
          <a:xfrm>
            <a:off x="966194" y="2877244"/>
            <a:ext cx="2663329" cy="9072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Instructions may need results from previous instructions, causing stalls.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0"/>
          <p:cNvSpPr/>
          <p:nvPr/>
        </p:nvSpPr>
        <p:spPr>
          <a:xfrm>
            <a:off x="4013896" y="2273201"/>
            <a:ext cx="3054053" cy="1706662"/>
          </a:xfrm>
          <a:prstGeom prst="roundRect">
            <a:avLst>
              <a:gd fmla="val 4652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0"/>
          <p:cNvSpPr/>
          <p:nvPr/>
        </p:nvSpPr>
        <p:spPr>
          <a:xfrm>
            <a:off x="4209258" y="2468563"/>
            <a:ext cx="2362696" cy="295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Branch Prediction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0"/>
          <p:cNvSpPr/>
          <p:nvPr/>
        </p:nvSpPr>
        <p:spPr>
          <a:xfrm>
            <a:off x="4209258" y="2877244"/>
            <a:ext cx="2663329" cy="9072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Predicting which path to take in conditional branches is crucial.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0"/>
          <p:cNvSpPr/>
          <p:nvPr/>
        </p:nvSpPr>
        <p:spPr>
          <a:xfrm>
            <a:off x="770832" y="4168874"/>
            <a:ext cx="6297018" cy="1404243"/>
          </a:xfrm>
          <a:prstGeom prst="roundRect">
            <a:avLst>
              <a:gd fmla="val 5654" name="adj"/>
            </a:avLst>
          </a:prstGeom>
          <a:solidFill>
            <a:srgbClr val="DADBF1"/>
          </a:solidFill>
          <a:ln cap="flat" cmpd="sng" w="9525">
            <a:solidFill>
              <a:srgbClr val="C0C1D7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10"/>
          <p:cNvSpPr/>
          <p:nvPr/>
        </p:nvSpPr>
        <p:spPr>
          <a:xfrm>
            <a:off x="966205" y="4364225"/>
            <a:ext cx="4427400" cy="2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46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Out-of-Order Execution</a:t>
            </a:r>
            <a:endParaRPr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0"/>
          <p:cNvSpPr/>
          <p:nvPr/>
        </p:nvSpPr>
        <p:spPr>
          <a:xfrm>
            <a:off x="966194" y="4772919"/>
            <a:ext cx="5906294" cy="6048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43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72525"/>
                </a:solidFill>
                <a:latin typeface="Arial"/>
                <a:ea typeface="Arial"/>
                <a:cs typeface="Arial"/>
                <a:sym typeface="Arial"/>
              </a:rPr>
              <a:t>Reordering instructions to optimize performance requires careful management.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6" name="Google Shape;18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7391" y="2400306"/>
            <a:ext cx="3927859" cy="3927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"/>
          <p:cNvSpPr/>
          <p:nvPr/>
        </p:nvSpPr>
        <p:spPr>
          <a:xfrm>
            <a:off x="2939306" y="251570"/>
            <a:ext cx="6294338" cy="4866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849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38512F"/>
                </a:solidFill>
                <a:latin typeface="Arial"/>
                <a:ea typeface="Arial"/>
                <a:cs typeface="Arial"/>
                <a:sym typeface="Arial"/>
              </a:rPr>
              <a:t>Solutions for Pipelining Challenges</a:t>
            </a:r>
            <a:endParaRPr sz="3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12"/>
          <p:cNvSpPr/>
          <p:nvPr/>
        </p:nvSpPr>
        <p:spPr>
          <a:xfrm>
            <a:off x="6086475" y="1273275"/>
            <a:ext cx="19050" cy="5129014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12"/>
          <p:cNvSpPr/>
          <p:nvPr/>
        </p:nvSpPr>
        <p:spPr>
          <a:xfrm>
            <a:off x="5349776" y="1636018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12"/>
          <p:cNvSpPr/>
          <p:nvPr/>
        </p:nvSpPr>
        <p:spPr>
          <a:xfrm>
            <a:off x="5909866" y="1459409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2"/>
          <p:cNvSpPr/>
          <p:nvPr/>
        </p:nvSpPr>
        <p:spPr>
          <a:xfrm>
            <a:off x="6053435" y="1528763"/>
            <a:ext cx="85031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12"/>
          <p:cNvSpPr/>
          <p:nvPr/>
        </p:nvSpPr>
        <p:spPr>
          <a:xfrm>
            <a:off x="3239294" y="1438672"/>
            <a:ext cx="1946672" cy="2432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Forwarding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12"/>
          <p:cNvSpPr/>
          <p:nvPr/>
        </p:nvSpPr>
        <p:spPr>
          <a:xfrm>
            <a:off x="579140" y="1781175"/>
            <a:ext cx="4606826" cy="264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Pass results directly to dependent instructions.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12"/>
          <p:cNvSpPr/>
          <p:nvPr/>
        </p:nvSpPr>
        <p:spPr>
          <a:xfrm>
            <a:off x="6263084" y="2463205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12"/>
          <p:cNvSpPr/>
          <p:nvPr/>
        </p:nvSpPr>
        <p:spPr>
          <a:xfrm>
            <a:off x="5909866" y="2286596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2"/>
          <p:cNvSpPr/>
          <p:nvPr/>
        </p:nvSpPr>
        <p:spPr>
          <a:xfrm>
            <a:off x="6033294" y="2355950"/>
            <a:ext cx="125413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33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3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12"/>
          <p:cNvSpPr/>
          <p:nvPr/>
        </p:nvSpPr>
        <p:spPr>
          <a:xfrm>
            <a:off x="7006034" y="2265859"/>
            <a:ext cx="1946672" cy="2432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Stall Cycles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2"/>
          <p:cNvSpPr/>
          <p:nvPr/>
        </p:nvSpPr>
        <p:spPr>
          <a:xfrm>
            <a:off x="7006035" y="2608362"/>
            <a:ext cx="4606826" cy="264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Pause execution to resolve data dependencies.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12"/>
          <p:cNvSpPr/>
          <p:nvPr/>
        </p:nvSpPr>
        <p:spPr>
          <a:xfrm>
            <a:off x="5349776" y="3207743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2"/>
          <p:cNvSpPr/>
          <p:nvPr/>
        </p:nvSpPr>
        <p:spPr>
          <a:xfrm>
            <a:off x="5909866" y="3031133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2"/>
          <p:cNvSpPr/>
          <p:nvPr/>
        </p:nvSpPr>
        <p:spPr>
          <a:xfrm>
            <a:off x="6030913" y="3100487"/>
            <a:ext cx="130076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33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833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12"/>
          <p:cNvSpPr/>
          <p:nvPr/>
        </p:nvSpPr>
        <p:spPr>
          <a:xfrm>
            <a:off x="3239294" y="3010396"/>
            <a:ext cx="1946672" cy="2432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Branch Prediction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12"/>
          <p:cNvSpPr/>
          <p:nvPr/>
        </p:nvSpPr>
        <p:spPr>
          <a:xfrm>
            <a:off x="579140" y="3352900"/>
            <a:ext cx="4606826" cy="264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Predict the outcome of branch instructions to avoid stalls.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12"/>
          <p:cNvSpPr/>
          <p:nvPr/>
        </p:nvSpPr>
        <p:spPr>
          <a:xfrm>
            <a:off x="6263084" y="3952280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12"/>
          <p:cNvSpPr/>
          <p:nvPr/>
        </p:nvSpPr>
        <p:spPr>
          <a:xfrm>
            <a:off x="5909866" y="3775671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12"/>
          <p:cNvSpPr/>
          <p:nvPr/>
        </p:nvSpPr>
        <p:spPr>
          <a:xfrm>
            <a:off x="6032699" y="3845025"/>
            <a:ext cx="126603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12"/>
          <p:cNvSpPr/>
          <p:nvPr/>
        </p:nvSpPr>
        <p:spPr>
          <a:xfrm>
            <a:off x="7006019" y="3754925"/>
            <a:ext cx="31044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Speculative Execution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12"/>
          <p:cNvSpPr/>
          <p:nvPr/>
        </p:nvSpPr>
        <p:spPr>
          <a:xfrm>
            <a:off x="7006035" y="4097437"/>
            <a:ext cx="4606826" cy="5294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Execute instructions speculatively before confirming the branch outcome.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12"/>
          <p:cNvSpPr/>
          <p:nvPr/>
        </p:nvSpPr>
        <p:spPr>
          <a:xfrm>
            <a:off x="5349776" y="4696818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2"/>
          <p:cNvSpPr/>
          <p:nvPr/>
        </p:nvSpPr>
        <p:spPr>
          <a:xfrm>
            <a:off x="5909866" y="4520208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2"/>
          <p:cNvSpPr/>
          <p:nvPr/>
        </p:nvSpPr>
        <p:spPr>
          <a:xfrm>
            <a:off x="6032302" y="4589562"/>
            <a:ext cx="127298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12"/>
          <p:cNvSpPr/>
          <p:nvPr/>
        </p:nvSpPr>
        <p:spPr>
          <a:xfrm>
            <a:off x="3239294" y="4499471"/>
            <a:ext cx="1946672" cy="2432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Additional Hardware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12"/>
          <p:cNvSpPr/>
          <p:nvPr/>
        </p:nvSpPr>
        <p:spPr>
          <a:xfrm>
            <a:off x="579140" y="4841975"/>
            <a:ext cx="4606826" cy="264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Increase resources to handle simultaneous operations.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12"/>
          <p:cNvSpPr/>
          <p:nvPr/>
        </p:nvSpPr>
        <p:spPr>
          <a:xfrm>
            <a:off x="6263084" y="5441355"/>
            <a:ext cx="579140" cy="19050"/>
          </a:xfrm>
          <a:prstGeom prst="roundRect">
            <a:avLst>
              <a:gd fmla="val 130292" name="adj"/>
            </a:avLst>
          </a:prstGeom>
          <a:solidFill>
            <a:srgbClr val="D9CDB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2"/>
          <p:cNvSpPr/>
          <p:nvPr/>
        </p:nvSpPr>
        <p:spPr>
          <a:xfrm>
            <a:off x="5909866" y="5264746"/>
            <a:ext cx="372269" cy="372269"/>
          </a:xfrm>
          <a:prstGeom prst="roundRect">
            <a:avLst>
              <a:gd fmla="val 6667" name="adj"/>
            </a:avLst>
          </a:prstGeom>
          <a:solidFill>
            <a:srgbClr val="F3E7D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12"/>
          <p:cNvSpPr/>
          <p:nvPr/>
        </p:nvSpPr>
        <p:spPr>
          <a:xfrm>
            <a:off x="6028432" y="5334100"/>
            <a:ext cx="135037" cy="233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456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12"/>
          <p:cNvSpPr/>
          <p:nvPr/>
        </p:nvSpPr>
        <p:spPr>
          <a:xfrm>
            <a:off x="7006021" y="5244000"/>
            <a:ext cx="3793200" cy="2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71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Resource Sharing Avoidance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12"/>
          <p:cNvSpPr/>
          <p:nvPr/>
        </p:nvSpPr>
        <p:spPr>
          <a:xfrm>
            <a:off x="7006035" y="5586512"/>
            <a:ext cx="4606826" cy="2647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87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A3630"/>
                </a:solidFill>
                <a:latin typeface="Arial"/>
                <a:ea typeface="Arial"/>
                <a:cs typeface="Arial"/>
                <a:sym typeface="Arial"/>
              </a:rPr>
              <a:t>Optimize resource allocation to avoid conflicts.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3" name="Google Shape;22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32" y="5567661"/>
            <a:ext cx="1154414" cy="115441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12"/>
          <p:cNvPicPr preferRelativeResize="0"/>
          <p:nvPr/>
        </p:nvPicPr>
        <p:blipFill rotWithShape="1">
          <a:blip r:embed="rId4">
            <a:alphaModFix amt="35000"/>
          </a:blip>
          <a:srcRect b="0" l="0" r="0" t="0"/>
          <a:stretch/>
        </p:blipFill>
        <p:spPr>
          <a:xfrm>
            <a:off x="10704024" y="1230564"/>
            <a:ext cx="1202227" cy="120222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3"/>
          <p:cNvSpPr txBox="1"/>
          <p:nvPr/>
        </p:nvSpPr>
        <p:spPr>
          <a:xfrm>
            <a:off x="1981200" y="615296"/>
            <a:ext cx="8229600" cy="7233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lang="en-US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Modern CPU Examples</a:t>
            </a:r>
            <a:endParaRPr/>
          </a:p>
        </p:txBody>
      </p:sp>
      <p:sp>
        <p:nvSpPr>
          <p:cNvPr id="230" name="Google Shape;230;p13"/>
          <p:cNvSpPr/>
          <p:nvPr/>
        </p:nvSpPr>
        <p:spPr>
          <a:xfrm>
            <a:off x="493050" y="2327150"/>
            <a:ext cx="7356300" cy="1088400"/>
          </a:xfrm>
          <a:prstGeom prst="rect">
            <a:avLst/>
          </a:prstGeom>
          <a:solidFill>
            <a:srgbClr val="D5DBE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• Intel Core i9: Superscalar pipelining with multiple parallel pipelines.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C0C0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13"/>
          <p:cNvSpPr/>
          <p:nvPr/>
        </p:nvSpPr>
        <p:spPr>
          <a:xfrm>
            <a:off x="493050" y="3609013"/>
            <a:ext cx="7356300" cy="1088400"/>
          </a:xfrm>
          <a:prstGeom prst="rect">
            <a:avLst/>
          </a:prstGeom>
          <a:solidFill>
            <a:srgbClr val="D5DBE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• ARM Cortex Processors: Optimized pipelining for energy efficiency.</a:t>
            </a:r>
            <a:endParaRPr/>
          </a:p>
        </p:txBody>
      </p:sp>
      <p:sp>
        <p:nvSpPr>
          <p:cNvPr id="232" name="Google Shape;232;p13"/>
          <p:cNvSpPr/>
          <p:nvPr/>
        </p:nvSpPr>
        <p:spPr>
          <a:xfrm>
            <a:off x="493050" y="4890876"/>
            <a:ext cx="7356300" cy="1088400"/>
          </a:xfrm>
          <a:prstGeom prst="rect">
            <a:avLst/>
          </a:prstGeom>
          <a:solidFill>
            <a:srgbClr val="D5DBE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• RISC-V: Focus on simplicity and efficient pipelining.</a:t>
            </a:r>
            <a:endParaRPr/>
          </a:p>
        </p:txBody>
      </p:sp>
      <p:pic>
        <p:nvPicPr>
          <p:cNvPr id="233" name="Google Shape;233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39097" y="2327149"/>
            <a:ext cx="3311044" cy="33110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2024-12-02T16:52:13Z</dcterms:created>
  <dc:creator>Shejan Ahmmed</dc:creator>
</cp:coreProperties>
</file>